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5"/>
  </p:notesMasterIdLst>
  <p:sldIdLst>
    <p:sldId id="262" r:id="rId5"/>
    <p:sldId id="263" r:id="rId6"/>
    <p:sldId id="273" r:id="rId7"/>
    <p:sldId id="264" r:id="rId8"/>
    <p:sldId id="266" r:id="rId9"/>
    <p:sldId id="269" r:id="rId10"/>
    <p:sldId id="268" r:id="rId11"/>
    <p:sldId id="272" r:id="rId12"/>
    <p:sldId id="270" r:id="rId13"/>
    <p:sldId id="2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32" autoAdjust="0"/>
    <p:restoredTop sz="94660"/>
  </p:normalViewPr>
  <p:slideViewPr>
    <p:cSldViewPr snapToGrid="0">
      <p:cViewPr>
        <p:scale>
          <a:sx n="70" d="100"/>
          <a:sy n="70" d="100"/>
        </p:scale>
        <p:origin x="55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DB1B9D-5FD8-46B1-A173-F00497598741}" type="datetimeFigureOut">
              <a:rPr lang="en-US" smtClean="0"/>
              <a:t>4/28/2020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42BC-A7BD-4276-975D-6351998F7C85}" type="slidenum">
              <a:rPr lang="en-US" smtClean="0"/>
              <a:t>‹#›</a:t>
            </a:fld>
            <a:endParaRPr lang="en-US" dirty="0"/>
          </a:p>
        </p:txBody>
      </p:sp>
    </p:spTree>
    <p:extLst>
      <p:ext uri="{BB962C8B-B14F-4D97-AF65-F5344CB8AC3E}">
        <p14:creationId xmlns:p14="http://schemas.microsoft.com/office/powerpoint/2010/main" val="2344489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63442AB9-C8CA-420F-B42A-18C2D699071B}" type="datetime1">
              <a:rPr lang="en-US" smtClean="0"/>
              <a:t>4/28/2020</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DFFBC-BDEB-417F-BF84-663A45C20646}" type="datetime1">
              <a:rPr lang="en-US" smtClean="0"/>
              <a:t>4/28/2020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D8071AC1-DFE2-4CEB-A839-7F430962ACC4}" type="datetime1">
              <a:rPr lang="en-US" smtClean="0"/>
              <a:t>4/28/2020</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2F9C0F-A549-4116-ADE7-EA08C05540C8}" type="datetime1">
              <a:rPr lang="en-US" smtClean="0"/>
              <a:t>4/28/2020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7C9EEE4F-EA2D-4584-9DE7-EC300D9E7B04}" type="datetime1">
              <a:rPr lang="en-US" smtClean="0"/>
              <a:t>4/28/2020</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4EBE59C-38C6-435B-909F-6BC5D2F90092}" type="datetime1">
              <a:rPr lang="en-US" smtClean="0"/>
              <a:t>4/28/2020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4B3F88-5DA5-47A3-A95A-FEF6AF43E84E}" type="datetime1">
              <a:rPr lang="en-US" smtClean="0"/>
              <a:t>4/28/2020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A0BB3716-29F6-49DE-A213-3937CA580F20}" type="datetime1">
              <a:rPr lang="en-US" smtClean="0"/>
              <a:t>4/28/2020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B02A8-9935-43BE-936D-943169608636}" type="datetime1">
              <a:rPr lang="en-US" smtClean="0"/>
              <a:t>4/28/2020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3518B405-B3F7-4586-BE59-DF6DE834F5F3}" type="datetime1">
              <a:rPr lang="en-US" smtClean="0"/>
              <a:t>4/28/2020</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376EAD-3739-455C-929C-D58B69B73424}" type="datetime1">
              <a:rPr lang="en-US" smtClean="0"/>
              <a:t>4/28/2020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DBAC8D9-C124-4B74-9CB9-474FDD0AD4C5}" type="datetime1">
              <a:rPr lang="en-US" smtClean="0"/>
              <a:t>4/28/2020</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7" name="Picture 36" descr="A circuit board digital representations with numbers and lines">
            <a:extLst>
              <a:ext uri="{FF2B5EF4-FFF2-40B4-BE49-F238E27FC236}">
                <a16:creationId xmlns:a16="http://schemas.microsoft.com/office/drawing/2014/main" id="{1A3477DC-B338-4F74-BC24-AFDF096E5A7F}"/>
              </a:ext>
            </a:extLst>
          </p:cNvPr>
          <p:cNvPicPr>
            <a:picLocks noChangeAspect="1"/>
          </p:cNvPicPr>
          <p:nvPr/>
        </p:nvPicPr>
        <p:blipFill rotWithShape="1">
          <a:blip r:embed="rId2"/>
          <a:srcRect l="10509"/>
          <a:stretch/>
        </p:blipFill>
        <p:spPr>
          <a:xfrm>
            <a:off x="446534" y="723899"/>
            <a:ext cx="7498616" cy="5676901"/>
          </a:xfrm>
          <a:prstGeom prst="rect">
            <a:avLst/>
          </a:prstGeom>
        </p:spPr>
      </p:pic>
      <p:sp>
        <p:nvSpPr>
          <p:cNvPr id="56" name="Rectangle 55">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D2DBA70-3C88-4960-B0D4-84FCD42B19DB}"/>
              </a:ext>
            </a:extLst>
          </p:cNvPr>
          <p:cNvSpPr>
            <a:spLocks noGrp="1"/>
          </p:cNvSpPr>
          <p:nvPr>
            <p:ph type="ctrTitle"/>
          </p:nvPr>
        </p:nvSpPr>
        <p:spPr>
          <a:xfrm>
            <a:off x="8296275" y="1419225"/>
            <a:ext cx="3081576" cy="2085869"/>
          </a:xfrm>
        </p:spPr>
        <p:txBody>
          <a:bodyPr>
            <a:normAutofit/>
          </a:bodyPr>
          <a:lstStyle/>
          <a:p>
            <a:r>
              <a:rPr lang="en-US" dirty="0" err="1">
                <a:solidFill>
                  <a:srgbClr val="FFFFFF"/>
                </a:solidFill>
              </a:rPr>
              <a:t>Exactis</a:t>
            </a:r>
            <a:r>
              <a:rPr lang="en-US" dirty="0">
                <a:solidFill>
                  <a:srgbClr val="FFFFFF"/>
                </a:solidFill>
              </a:rPr>
              <a:t> Data Breach</a:t>
            </a:r>
          </a:p>
        </p:txBody>
      </p:sp>
      <p:sp>
        <p:nvSpPr>
          <p:cNvPr id="3" name="Subtitle 2">
            <a:extLst>
              <a:ext uri="{FF2B5EF4-FFF2-40B4-BE49-F238E27FC236}">
                <a16:creationId xmlns:a16="http://schemas.microsoft.com/office/drawing/2014/main" id="{1B3254AA-54D7-42C3-86C1-E80F6DF9CA03}"/>
              </a:ext>
            </a:extLst>
          </p:cNvPr>
          <p:cNvSpPr>
            <a:spLocks noGrp="1"/>
          </p:cNvSpPr>
          <p:nvPr>
            <p:ph type="subTitle" idx="1"/>
          </p:nvPr>
        </p:nvSpPr>
        <p:spPr>
          <a:xfrm>
            <a:off x="8296275" y="3505095"/>
            <a:ext cx="3081576" cy="1733655"/>
          </a:xfrm>
        </p:spPr>
        <p:txBody>
          <a:bodyPr>
            <a:normAutofit/>
          </a:bodyPr>
          <a:lstStyle/>
          <a:p>
            <a:r>
              <a:rPr lang="en-US" dirty="0">
                <a:solidFill>
                  <a:srgbClr val="EBEBEB"/>
                </a:solidFill>
              </a:rPr>
              <a:t>By – </a:t>
            </a:r>
          </a:p>
          <a:p>
            <a:r>
              <a:rPr lang="en-US" dirty="0">
                <a:solidFill>
                  <a:srgbClr val="EBEBEB"/>
                </a:solidFill>
              </a:rPr>
              <a:t>Yash Singh 17csu209</a:t>
            </a:r>
          </a:p>
          <a:p>
            <a:r>
              <a:rPr lang="en-US" dirty="0">
                <a:solidFill>
                  <a:srgbClr val="EBEBEB"/>
                </a:solidFill>
              </a:rPr>
              <a:t>Soham Dahiya 17csu192</a:t>
            </a:r>
          </a:p>
        </p:txBody>
      </p:sp>
      <p:grpSp>
        <p:nvGrpSpPr>
          <p:cNvPr id="58" name="Group 57">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59" name="Rectangle 58">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0" name="Rectangle 59">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60">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098341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D489E-AD19-4A83-A0C7-B11FE7AF2CBF}"/>
              </a:ext>
            </a:extLst>
          </p:cNvPr>
          <p:cNvSpPr>
            <a:spLocks noGrp="1"/>
          </p:cNvSpPr>
          <p:nvPr>
            <p:ph type="title"/>
          </p:nvPr>
        </p:nvSpPr>
        <p:spPr/>
        <p:txBody>
          <a:bodyPr>
            <a:normAutofit/>
          </a:bodyPr>
          <a:lstStyle/>
          <a:p>
            <a:r>
              <a:rPr lang="en-IN" sz="3600" dirty="0"/>
              <a:t>Conclusion</a:t>
            </a:r>
          </a:p>
        </p:txBody>
      </p:sp>
      <p:sp>
        <p:nvSpPr>
          <p:cNvPr id="3" name="Content Placeholder 2">
            <a:extLst>
              <a:ext uri="{FF2B5EF4-FFF2-40B4-BE49-F238E27FC236}">
                <a16:creationId xmlns:a16="http://schemas.microsoft.com/office/drawing/2014/main" id="{7CFFAEA5-AA20-40C4-BF6F-CA12F5447C6B}"/>
              </a:ext>
            </a:extLst>
          </p:cNvPr>
          <p:cNvSpPr>
            <a:spLocks noGrp="1"/>
          </p:cNvSpPr>
          <p:nvPr>
            <p:ph idx="1"/>
          </p:nvPr>
        </p:nvSpPr>
        <p:spPr/>
        <p:txBody>
          <a:bodyPr/>
          <a:lstStyle/>
          <a:p>
            <a:r>
              <a:rPr lang="en-IN" dirty="0"/>
              <a:t>This case is prime example of how database, which look non threatening first can become a major case of error.</a:t>
            </a:r>
          </a:p>
          <a:p>
            <a:r>
              <a:rPr lang="en-IN" dirty="0"/>
              <a:t>These types of mistake are becoming more and more common in recent times leading towards un-confidence of public in the data they are providing on daily basis.</a:t>
            </a:r>
          </a:p>
          <a:p>
            <a:r>
              <a:rPr lang="en-IN" dirty="0"/>
              <a:t>Companies have to secure their database first before thinking of implementing any other measure of protections.</a:t>
            </a:r>
          </a:p>
        </p:txBody>
      </p:sp>
    </p:spTree>
    <p:extLst>
      <p:ext uri="{BB962C8B-B14F-4D97-AF65-F5344CB8AC3E}">
        <p14:creationId xmlns:p14="http://schemas.microsoft.com/office/powerpoint/2010/main" val="30259541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08AB52E0-39D0-45D0-B444-0D6CF42732CD}"/>
              </a:ext>
            </a:extLst>
          </p:cNvPr>
          <p:cNvSpPr>
            <a:spLocks noGrp="1"/>
          </p:cNvSpPr>
          <p:nvPr>
            <p:ph type="title"/>
          </p:nvPr>
        </p:nvSpPr>
        <p:spPr/>
        <p:txBody>
          <a:bodyPr>
            <a:normAutofit/>
          </a:bodyPr>
          <a:lstStyle/>
          <a:p>
            <a:r>
              <a:rPr lang="en-IN" sz="3600" dirty="0"/>
              <a:t>Content</a:t>
            </a:r>
            <a:endParaRPr lang="en-IN" sz="4000" dirty="0"/>
          </a:p>
        </p:txBody>
      </p:sp>
      <p:sp>
        <p:nvSpPr>
          <p:cNvPr id="22" name="Content Placeholder 21">
            <a:extLst>
              <a:ext uri="{FF2B5EF4-FFF2-40B4-BE49-F238E27FC236}">
                <a16:creationId xmlns:a16="http://schemas.microsoft.com/office/drawing/2014/main" id="{9CF64DE8-9019-46A9-B9B2-22D22766533B}"/>
              </a:ext>
            </a:extLst>
          </p:cNvPr>
          <p:cNvSpPr>
            <a:spLocks noGrp="1"/>
          </p:cNvSpPr>
          <p:nvPr>
            <p:ph idx="1"/>
          </p:nvPr>
        </p:nvSpPr>
        <p:spPr/>
        <p:txBody>
          <a:bodyPr>
            <a:normAutofit/>
          </a:bodyPr>
          <a:lstStyle/>
          <a:p>
            <a:r>
              <a:rPr lang="en-IN" dirty="0"/>
              <a:t>Introduction</a:t>
            </a:r>
          </a:p>
          <a:p>
            <a:r>
              <a:rPr lang="en-IN" dirty="0"/>
              <a:t>About </a:t>
            </a:r>
            <a:r>
              <a:rPr lang="en-IN" dirty="0" err="1"/>
              <a:t>Exactis</a:t>
            </a:r>
            <a:endParaRPr lang="en-IN" dirty="0"/>
          </a:p>
          <a:p>
            <a:r>
              <a:rPr lang="en-IN" dirty="0"/>
              <a:t>Introduction</a:t>
            </a:r>
          </a:p>
          <a:p>
            <a:r>
              <a:rPr lang="en-IN" dirty="0"/>
              <a:t>What happened</a:t>
            </a:r>
          </a:p>
          <a:p>
            <a:r>
              <a:rPr lang="en-IN" dirty="0"/>
              <a:t>How did </a:t>
            </a:r>
            <a:r>
              <a:rPr lang="en-IN" dirty="0" err="1"/>
              <a:t>Exactis</a:t>
            </a:r>
            <a:r>
              <a:rPr lang="en-IN" dirty="0"/>
              <a:t> gained access</a:t>
            </a:r>
          </a:p>
          <a:p>
            <a:r>
              <a:rPr lang="en-IN" dirty="0"/>
              <a:t>Information Stolen</a:t>
            </a:r>
          </a:p>
          <a:p>
            <a:r>
              <a:rPr lang="en-IN" dirty="0"/>
              <a:t>What Next</a:t>
            </a:r>
          </a:p>
          <a:p>
            <a:r>
              <a:rPr lang="en-IN" dirty="0"/>
              <a:t>Possible Future Attacks</a:t>
            </a:r>
          </a:p>
          <a:p>
            <a:r>
              <a:rPr lang="en-IN" dirty="0"/>
              <a:t>Conclusion</a:t>
            </a:r>
          </a:p>
        </p:txBody>
      </p:sp>
    </p:spTree>
    <p:extLst>
      <p:ext uri="{BB962C8B-B14F-4D97-AF65-F5344CB8AC3E}">
        <p14:creationId xmlns:p14="http://schemas.microsoft.com/office/powerpoint/2010/main" val="26045913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F61D1-DB3B-4E37-B595-843A5AB75076}"/>
              </a:ext>
            </a:extLst>
          </p:cNvPr>
          <p:cNvSpPr>
            <a:spLocks noGrp="1"/>
          </p:cNvSpPr>
          <p:nvPr>
            <p:ph type="title"/>
          </p:nvPr>
        </p:nvSpPr>
        <p:spPr/>
        <p:txBody>
          <a:bodyPr>
            <a:normAutofit/>
          </a:bodyPr>
          <a:lstStyle/>
          <a:p>
            <a:r>
              <a:rPr lang="en-IN" sz="3600" dirty="0"/>
              <a:t>About</a:t>
            </a:r>
            <a:endParaRPr lang="en-IN" sz="4000" dirty="0"/>
          </a:p>
        </p:txBody>
      </p:sp>
      <p:sp>
        <p:nvSpPr>
          <p:cNvPr id="3" name="Content Placeholder 2">
            <a:extLst>
              <a:ext uri="{FF2B5EF4-FFF2-40B4-BE49-F238E27FC236}">
                <a16:creationId xmlns:a16="http://schemas.microsoft.com/office/drawing/2014/main" id="{15419B20-7827-48C8-8A2B-481A337672BF}"/>
              </a:ext>
            </a:extLst>
          </p:cNvPr>
          <p:cNvSpPr>
            <a:spLocks noGrp="1"/>
          </p:cNvSpPr>
          <p:nvPr>
            <p:ph idx="1"/>
          </p:nvPr>
        </p:nvSpPr>
        <p:spPr/>
        <p:txBody>
          <a:bodyPr/>
          <a:lstStyle/>
          <a:p>
            <a:r>
              <a:rPr lang="en-IN" dirty="0" err="1"/>
              <a:t>Exactis</a:t>
            </a:r>
            <a:r>
              <a:rPr lang="en-IN" dirty="0"/>
              <a:t> is a marketing and data-aggregation firm based in Florida.</a:t>
            </a:r>
          </a:p>
          <a:p>
            <a:r>
              <a:rPr lang="en-IN" dirty="0"/>
              <a:t>It is a data driven company </a:t>
            </a:r>
          </a:p>
        </p:txBody>
      </p:sp>
      <p:pic>
        <p:nvPicPr>
          <p:cNvPr id="4" name="Content Placeholder 7">
            <a:extLst>
              <a:ext uri="{FF2B5EF4-FFF2-40B4-BE49-F238E27FC236}">
                <a16:creationId xmlns:a16="http://schemas.microsoft.com/office/drawing/2014/main" id="{84D35C18-56AC-45DA-8FE7-2A45E7D490B6}"/>
              </a:ext>
            </a:extLst>
          </p:cNvPr>
          <p:cNvPicPr>
            <a:picLocks noGrp="1" noChangeAspect="1"/>
          </p:cNvPicPr>
          <p:nvPr>
            <p:ph idx="1"/>
          </p:nvPr>
        </p:nvPicPr>
        <p:blipFill>
          <a:blip r:embed="rId2"/>
          <a:stretch>
            <a:fillRect/>
          </a:stretch>
        </p:blipFill>
        <p:spPr>
          <a:xfrm>
            <a:off x="4461024" y="764987"/>
            <a:ext cx="5388567" cy="927335"/>
          </a:xfrm>
        </p:spPr>
      </p:pic>
    </p:spTree>
    <p:extLst>
      <p:ext uri="{BB962C8B-B14F-4D97-AF65-F5344CB8AC3E}">
        <p14:creationId xmlns:p14="http://schemas.microsoft.com/office/powerpoint/2010/main" val="3503202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C5B13-6C87-4C1E-BFF4-25225C6AD1ED}"/>
              </a:ext>
            </a:extLst>
          </p:cNvPr>
          <p:cNvSpPr>
            <a:spLocks noGrp="1"/>
          </p:cNvSpPr>
          <p:nvPr>
            <p:ph type="title"/>
          </p:nvPr>
        </p:nvSpPr>
        <p:spPr/>
        <p:txBody>
          <a:bodyPr>
            <a:normAutofit/>
          </a:bodyPr>
          <a:lstStyle/>
          <a:p>
            <a:r>
              <a:rPr lang="en-IN" sz="3600" dirty="0"/>
              <a:t>Introduction</a:t>
            </a:r>
            <a:endParaRPr lang="en-IN" sz="4000" dirty="0"/>
          </a:p>
        </p:txBody>
      </p:sp>
      <p:sp>
        <p:nvSpPr>
          <p:cNvPr id="10" name="Content Placeholder 9">
            <a:extLst>
              <a:ext uri="{FF2B5EF4-FFF2-40B4-BE49-F238E27FC236}">
                <a16:creationId xmlns:a16="http://schemas.microsoft.com/office/drawing/2014/main" id="{A158B88F-CF72-4992-A000-0F4ECA56F9AF}"/>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39896556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C9B69-07AA-48DD-9D5E-A699340E53EB}"/>
              </a:ext>
            </a:extLst>
          </p:cNvPr>
          <p:cNvSpPr>
            <a:spLocks noGrp="1"/>
          </p:cNvSpPr>
          <p:nvPr>
            <p:ph type="title"/>
          </p:nvPr>
        </p:nvSpPr>
        <p:spPr/>
        <p:txBody>
          <a:bodyPr>
            <a:normAutofit/>
          </a:bodyPr>
          <a:lstStyle/>
          <a:p>
            <a:r>
              <a:rPr lang="en-IN" sz="3600" dirty="0"/>
              <a:t>What Happened</a:t>
            </a:r>
          </a:p>
        </p:txBody>
      </p:sp>
      <p:sp>
        <p:nvSpPr>
          <p:cNvPr id="3" name="Content Placeholder 2">
            <a:extLst>
              <a:ext uri="{FF2B5EF4-FFF2-40B4-BE49-F238E27FC236}">
                <a16:creationId xmlns:a16="http://schemas.microsoft.com/office/drawing/2014/main" id="{F909C13A-9CBD-4D51-9453-AB0474B6BEC8}"/>
              </a:ext>
            </a:extLst>
          </p:cNvPr>
          <p:cNvSpPr>
            <a:spLocks noGrp="1"/>
          </p:cNvSpPr>
          <p:nvPr>
            <p:ph idx="1"/>
          </p:nvPr>
        </p:nvSpPr>
        <p:spPr/>
        <p:txBody>
          <a:bodyPr/>
          <a:lstStyle/>
          <a:p>
            <a:r>
              <a:rPr lang="en-IN" dirty="0"/>
              <a:t>Security researcher Vinny </a:t>
            </a:r>
            <a:r>
              <a:rPr lang="en-IN" dirty="0" err="1"/>
              <a:t>Troia</a:t>
            </a:r>
            <a:r>
              <a:rPr lang="en-IN" dirty="0"/>
              <a:t> discovered that </a:t>
            </a:r>
            <a:r>
              <a:rPr lang="en-IN" dirty="0" err="1"/>
              <a:t>Exactis</a:t>
            </a:r>
            <a:r>
              <a:rPr lang="en-IN" dirty="0"/>
              <a:t> had exposed a database that contained close to 340 million individual records on a publicly accessible server.</a:t>
            </a:r>
          </a:p>
          <a:p>
            <a:r>
              <a:rPr lang="en-IN" dirty="0"/>
              <a:t>She was able to identify the database with help of computer search engine Shodan, which allows researchers to scan for all manner of internet-connected devices.</a:t>
            </a:r>
          </a:p>
          <a:p>
            <a:r>
              <a:rPr lang="en-IN" dirty="0" err="1"/>
              <a:t>ElasticSearch</a:t>
            </a:r>
            <a:r>
              <a:rPr lang="en-IN" dirty="0"/>
              <a:t> database was searched using </a:t>
            </a:r>
            <a:r>
              <a:rPr lang="en-IN" dirty="0" err="1"/>
              <a:t>Shadon</a:t>
            </a:r>
            <a:r>
              <a:rPr lang="en-IN" dirty="0"/>
              <a:t> and after a while he was able to find the </a:t>
            </a:r>
            <a:r>
              <a:rPr lang="en-IN" dirty="0" err="1"/>
              <a:t>Exactis</a:t>
            </a:r>
            <a:r>
              <a:rPr lang="en-IN" dirty="0"/>
              <a:t> Database without any firewall</a:t>
            </a:r>
          </a:p>
        </p:txBody>
      </p:sp>
    </p:spTree>
    <p:extLst>
      <p:ext uri="{BB962C8B-B14F-4D97-AF65-F5344CB8AC3E}">
        <p14:creationId xmlns:p14="http://schemas.microsoft.com/office/powerpoint/2010/main" val="9142078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205B5-1DD8-4E76-863C-633944C8E976}"/>
              </a:ext>
            </a:extLst>
          </p:cNvPr>
          <p:cNvSpPr>
            <a:spLocks noGrp="1"/>
          </p:cNvSpPr>
          <p:nvPr>
            <p:ph type="title"/>
          </p:nvPr>
        </p:nvSpPr>
        <p:spPr/>
        <p:txBody>
          <a:bodyPr>
            <a:normAutofit/>
          </a:bodyPr>
          <a:lstStyle/>
          <a:p>
            <a:r>
              <a:rPr lang="en-IN" sz="3600" dirty="0"/>
              <a:t>How did </a:t>
            </a:r>
            <a:r>
              <a:rPr lang="en-IN" sz="3600" dirty="0" err="1"/>
              <a:t>Exactis</a:t>
            </a:r>
            <a:r>
              <a:rPr lang="en-IN" sz="3600" dirty="0"/>
              <a:t> gained access</a:t>
            </a:r>
          </a:p>
        </p:txBody>
      </p:sp>
      <p:sp>
        <p:nvSpPr>
          <p:cNvPr id="3" name="Content Placeholder 2">
            <a:extLst>
              <a:ext uri="{FF2B5EF4-FFF2-40B4-BE49-F238E27FC236}">
                <a16:creationId xmlns:a16="http://schemas.microsoft.com/office/drawing/2014/main" id="{B27F513C-E75A-4E94-AB51-B975BFB8F614}"/>
              </a:ext>
            </a:extLst>
          </p:cNvPr>
          <p:cNvSpPr>
            <a:spLocks noGrp="1"/>
          </p:cNvSpPr>
          <p:nvPr>
            <p:ph idx="1"/>
          </p:nvPr>
        </p:nvSpPr>
        <p:spPr/>
        <p:txBody>
          <a:bodyPr/>
          <a:lstStyle/>
          <a:p>
            <a:r>
              <a:rPr lang="en-IN" dirty="0" err="1"/>
              <a:t>Exactis</a:t>
            </a:r>
            <a:r>
              <a:rPr lang="en-IN" dirty="0"/>
              <a:t> used cookies to collect data from the web</a:t>
            </a:r>
          </a:p>
        </p:txBody>
      </p:sp>
    </p:spTree>
    <p:extLst>
      <p:ext uri="{BB962C8B-B14F-4D97-AF65-F5344CB8AC3E}">
        <p14:creationId xmlns:p14="http://schemas.microsoft.com/office/powerpoint/2010/main" val="3098221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666CA-8A73-4850-8175-7A4AAE9E9607}"/>
              </a:ext>
            </a:extLst>
          </p:cNvPr>
          <p:cNvSpPr>
            <a:spLocks noGrp="1"/>
          </p:cNvSpPr>
          <p:nvPr>
            <p:ph type="title"/>
          </p:nvPr>
        </p:nvSpPr>
        <p:spPr/>
        <p:txBody>
          <a:bodyPr>
            <a:normAutofit/>
          </a:bodyPr>
          <a:lstStyle/>
          <a:p>
            <a:r>
              <a:rPr lang="en-IN" sz="3600" dirty="0"/>
              <a:t>Information Stolen</a:t>
            </a:r>
          </a:p>
        </p:txBody>
      </p:sp>
      <p:sp>
        <p:nvSpPr>
          <p:cNvPr id="3" name="Content Placeholder 2">
            <a:extLst>
              <a:ext uri="{FF2B5EF4-FFF2-40B4-BE49-F238E27FC236}">
                <a16:creationId xmlns:a16="http://schemas.microsoft.com/office/drawing/2014/main" id="{7B9DA8A3-554A-47AC-9956-75DE37CF776C}"/>
              </a:ext>
            </a:extLst>
          </p:cNvPr>
          <p:cNvSpPr>
            <a:spLocks noGrp="1"/>
          </p:cNvSpPr>
          <p:nvPr>
            <p:ph idx="1"/>
          </p:nvPr>
        </p:nvSpPr>
        <p:spPr/>
        <p:txBody>
          <a:bodyPr/>
          <a:lstStyle/>
          <a:p>
            <a:r>
              <a:rPr lang="en-IN" dirty="0"/>
              <a:t>The exact number of people that this breach has affected remains unknown, but reports indicate that about 340 million records were involved in the leak on the company’s publicly available server</a:t>
            </a:r>
          </a:p>
          <a:p>
            <a:r>
              <a:rPr lang="en-IN" dirty="0"/>
              <a:t>l comprises close to 2 terabytes of data that appears to include personal information</a:t>
            </a:r>
          </a:p>
          <a:p>
            <a:r>
              <a:rPr lang="en-IN" dirty="0"/>
              <a:t>the leak doesn't seem to contain credit card information or Social Security numbers</a:t>
            </a:r>
          </a:p>
          <a:p>
            <a:r>
              <a:rPr lang="en-IN" dirty="0"/>
              <a:t>it does go into minute detail for each individual listed, including phone numbers, home addresses, email addresses, and other highly personal characteristics for every name</a:t>
            </a:r>
          </a:p>
          <a:p>
            <a:r>
              <a:rPr lang="en-IN" dirty="0"/>
              <a:t>The categories range from interests and habits to the number, age, and gender of the person's children.</a:t>
            </a:r>
          </a:p>
          <a:p>
            <a:r>
              <a:rPr lang="en-IN" dirty="0"/>
              <a:t> Each record contains entries that go far beyond contact information and public records to include more than 400 variables on a vast range of specific characteristics.</a:t>
            </a:r>
          </a:p>
          <a:p>
            <a:endParaRPr lang="en-IN" dirty="0"/>
          </a:p>
        </p:txBody>
      </p:sp>
    </p:spTree>
    <p:extLst>
      <p:ext uri="{BB962C8B-B14F-4D97-AF65-F5344CB8AC3E}">
        <p14:creationId xmlns:p14="http://schemas.microsoft.com/office/powerpoint/2010/main" val="2717402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0D84C-5EED-4D6C-8498-8B5D4DA75555}"/>
              </a:ext>
            </a:extLst>
          </p:cNvPr>
          <p:cNvSpPr>
            <a:spLocks noGrp="1"/>
          </p:cNvSpPr>
          <p:nvPr>
            <p:ph type="title"/>
          </p:nvPr>
        </p:nvSpPr>
        <p:spPr/>
        <p:txBody>
          <a:bodyPr>
            <a:normAutofit/>
          </a:bodyPr>
          <a:lstStyle/>
          <a:p>
            <a:r>
              <a:rPr lang="en-IN" sz="3600" dirty="0"/>
              <a:t>What Next</a:t>
            </a:r>
          </a:p>
        </p:txBody>
      </p:sp>
      <p:sp>
        <p:nvSpPr>
          <p:cNvPr id="3" name="Content Placeholder 2">
            <a:extLst>
              <a:ext uri="{FF2B5EF4-FFF2-40B4-BE49-F238E27FC236}">
                <a16:creationId xmlns:a16="http://schemas.microsoft.com/office/drawing/2014/main" id="{12BF5BD9-73C2-4FDD-BF58-CBD4470D4BD0}"/>
              </a:ext>
            </a:extLst>
          </p:cNvPr>
          <p:cNvSpPr>
            <a:spLocks noGrp="1"/>
          </p:cNvSpPr>
          <p:nvPr>
            <p:ph idx="1"/>
          </p:nvPr>
        </p:nvSpPr>
        <p:spPr/>
        <p:txBody>
          <a:bodyPr/>
          <a:lstStyle/>
          <a:p>
            <a:r>
              <a:rPr lang="en-IN" dirty="0"/>
              <a:t>Although most of the information looks harmless the demographics of data being so vast and being up-to date it makes it one of the most comprehensive collections.</a:t>
            </a:r>
          </a:p>
          <a:p>
            <a:r>
              <a:rPr lang="en-IN" dirty="0"/>
              <a:t>While the lack of financial information or Social Security numbers means the database isn't a straightforward tool for identity theft, the depth of personal info nonetheless could help scammers with other forms of social engineering.</a:t>
            </a:r>
          </a:p>
          <a:p>
            <a:r>
              <a:rPr lang="en-IN" dirty="0"/>
              <a:t>The possibility of impersonation or profiling are certainly there which can affect a lot individuals.</a:t>
            </a:r>
          </a:p>
        </p:txBody>
      </p:sp>
    </p:spTree>
    <p:extLst>
      <p:ext uri="{BB962C8B-B14F-4D97-AF65-F5344CB8AC3E}">
        <p14:creationId xmlns:p14="http://schemas.microsoft.com/office/powerpoint/2010/main" val="34350618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B6346-1532-4889-A29E-490A7327BDBA}"/>
              </a:ext>
            </a:extLst>
          </p:cNvPr>
          <p:cNvSpPr>
            <a:spLocks noGrp="1"/>
          </p:cNvSpPr>
          <p:nvPr>
            <p:ph type="title"/>
          </p:nvPr>
        </p:nvSpPr>
        <p:spPr/>
        <p:txBody>
          <a:bodyPr>
            <a:normAutofit/>
          </a:bodyPr>
          <a:lstStyle/>
          <a:p>
            <a:r>
              <a:rPr lang="en-IN" sz="3600" dirty="0"/>
              <a:t>Possible Future Attacks</a:t>
            </a:r>
          </a:p>
        </p:txBody>
      </p:sp>
      <p:sp>
        <p:nvSpPr>
          <p:cNvPr id="5" name="Text Placeholder 4">
            <a:extLst>
              <a:ext uri="{FF2B5EF4-FFF2-40B4-BE49-F238E27FC236}">
                <a16:creationId xmlns:a16="http://schemas.microsoft.com/office/drawing/2014/main" id="{D041E44C-7475-461A-90EC-ADD64CCE4A0F}"/>
              </a:ext>
            </a:extLst>
          </p:cNvPr>
          <p:cNvSpPr>
            <a:spLocks noGrp="1"/>
          </p:cNvSpPr>
          <p:nvPr>
            <p:ph type="body" idx="1"/>
          </p:nvPr>
        </p:nvSpPr>
        <p:spPr/>
        <p:txBody>
          <a:bodyPr/>
          <a:lstStyle/>
          <a:p>
            <a:r>
              <a:rPr lang="en-IN" sz="2400" dirty="0"/>
              <a:t>Spam Emails :</a:t>
            </a:r>
          </a:p>
        </p:txBody>
      </p:sp>
      <p:sp>
        <p:nvSpPr>
          <p:cNvPr id="3" name="Content Placeholder 2">
            <a:extLst>
              <a:ext uri="{FF2B5EF4-FFF2-40B4-BE49-F238E27FC236}">
                <a16:creationId xmlns:a16="http://schemas.microsoft.com/office/drawing/2014/main" id="{BF5785E1-9290-4031-8C0F-0F833BE71439}"/>
              </a:ext>
            </a:extLst>
          </p:cNvPr>
          <p:cNvSpPr>
            <a:spLocks noGrp="1"/>
          </p:cNvSpPr>
          <p:nvPr>
            <p:ph sz="half" idx="2"/>
          </p:nvPr>
        </p:nvSpPr>
        <p:spPr/>
        <p:txBody>
          <a:bodyPr>
            <a:normAutofit fontScale="77500" lnSpcReduction="20000"/>
          </a:bodyPr>
          <a:lstStyle/>
          <a:p>
            <a:r>
              <a:rPr lang="en-IN" dirty="0"/>
              <a:t>Persons whose personal details are now out there can expect to receive streams of annoying spam emails in their inboxes.</a:t>
            </a:r>
          </a:p>
          <a:p>
            <a:r>
              <a:rPr lang="en-IN" dirty="0"/>
              <a:t>Since the attacker will be having a lot of information about the person, he can easily send much more appealing spam emails which the user will be more entitled to open.</a:t>
            </a:r>
          </a:p>
          <a:p>
            <a:r>
              <a:rPr lang="en-IN" dirty="0"/>
              <a:t>If spammers got hold of someone’s personal information from the </a:t>
            </a:r>
            <a:r>
              <a:rPr lang="en-IN" dirty="0" err="1"/>
              <a:t>Exactis</a:t>
            </a:r>
            <a:r>
              <a:rPr lang="en-IN" dirty="0"/>
              <a:t> data leak, this would mean a fresh new list of email addresses to send unsolicited offers to. This class of cybercriminals makes money off signals such as website pop-up ad impressions or email response rates. Clicking on their unsolicited emails would be generating money for them without intending to.</a:t>
            </a:r>
          </a:p>
          <a:p>
            <a:endParaRPr lang="en-IN" dirty="0"/>
          </a:p>
        </p:txBody>
      </p:sp>
      <p:sp>
        <p:nvSpPr>
          <p:cNvPr id="6" name="Text Placeholder 5">
            <a:extLst>
              <a:ext uri="{FF2B5EF4-FFF2-40B4-BE49-F238E27FC236}">
                <a16:creationId xmlns:a16="http://schemas.microsoft.com/office/drawing/2014/main" id="{3C62D531-6657-4279-85F5-FC6F93F5F9DF}"/>
              </a:ext>
            </a:extLst>
          </p:cNvPr>
          <p:cNvSpPr>
            <a:spLocks noGrp="1"/>
          </p:cNvSpPr>
          <p:nvPr>
            <p:ph type="body" sz="quarter" idx="3"/>
          </p:nvPr>
        </p:nvSpPr>
        <p:spPr/>
        <p:txBody>
          <a:bodyPr/>
          <a:lstStyle/>
          <a:p>
            <a:r>
              <a:rPr lang="en-IN" sz="2400" dirty="0"/>
              <a:t>Phishing Attacks :</a:t>
            </a:r>
          </a:p>
        </p:txBody>
      </p:sp>
      <p:sp>
        <p:nvSpPr>
          <p:cNvPr id="4" name="Content Placeholder 3">
            <a:extLst>
              <a:ext uri="{FF2B5EF4-FFF2-40B4-BE49-F238E27FC236}">
                <a16:creationId xmlns:a16="http://schemas.microsoft.com/office/drawing/2014/main" id="{F448470E-8510-49E5-97F7-B1D9ED213D46}"/>
              </a:ext>
            </a:extLst>
          </p:cNvPr>
          <p:cNvSpPr>
            <a:spLocks noGrp="1"/>
          </p:cNvSpPr>
          <p:nvPr>
            <p:ph sz="quarter" idx="4"/>
          </p:nvPr>
        </p:nvSpPr>
        <p:spPr/>
        <p:txBody>
          <a:bodyPr>
            <a:normAutofit fontScale="77500" lnSpcReduction="20000"/>
          </a:bodyPr>
          <a:lstStyle/>
          <a:p>
            <a:r>
              <a:rPr lang="en-IN" dirty="0"/>
              <a:t>A direr possibility, the data might fall into the hands of identity thieves. These attacker could use the email addresses obtained from the leaked collection to create any number of phishing schemes.</a:t>
            </a:r>
          </a:p>
          <a:p>
            <a:r>
              <a:rPr lang="en-IN" dirty="0"/>
              <a:t>The consumers who have lost their personal information, therefore, run the risk of being targeted by phishing attack emails, which involve criminals impersonating legitimate senders attempting to trick them (unsuspecting recipients) into clicking malicious links in these emails. Clicking such malicious links would trigger the download of malware onto these victims’ computers.</a:t>
            </a:r>
          </a:p>
          <a:p>
            <a:r>
              <a:rPr lang="en-IN" dirty="0"/>
              <a:t>Attackers may also trick these victims whose emails they (attackers) have gathered, into giving out some confidential and more valuable information such as usernames and passwords, credit card data, and even Social Security numbers.</a:t>
            </a:r>
          </a:p>
          <a:p>
            <a:endParaRPr lang="en-IN" dirty="0"/>
          </a:p>
        </p:txBody>
      </p:sp>
    </p:spTree>
    <p:extLst>
      <p:ext uri="{BB962C8B-B14F-4D97-AF65-F5344CB8AC3E}">
        <p14:creationId xmlns:p14="http://schemas.microsoft.com/office/powerpoint/2010/main" val="327898997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7F0652-397B-4F71-B75E-207A80EB278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D1CAB62D-49E5-4271-85C6-1466970BAB69}">
  <ds:schemaRefs>
    <ds:schemaRef ds:uri="http://schemas.microsoft.com/sharepoint/v3/contenttype/forms"/>
  </ds:schemaRefs>
</ds:datastoreItem>
</file>

<file path=customXml/itemProps3.xml><?xml version="1.0" encoding="utf-8"?>
<ds:datastoreItem xmlns:ds="http://schemas.openxmlformats.org/officeDocument/2006/customXml" ds:itemID="{D5A32ED2-6DBA-4E14-851E-DE5772C902F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tf45205285</Template>
  <TotalTime>0</TotalTime>
  <Words>690</Words>
  <Application>Microsoft Office PowerPoint</Application>
  <PresentationFormat>Widescreen</PresentationFormat>
  <Paragraphs>48</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Gill Sans MT</vt:lpstr>
      <vt:lpstr>Wingdings 2</vt:lpstr>
      <vt:lpstr>Dividend</vt:lpstr>
      <vt:lpstr>Exactis Data Breach</vt:lpstr>
      <vt:lpstr>Content</vt:lpstr>
      <vt:lpstr>About</vt:lpstr>
      <vt:lpstr>Introduction</vt:lpstr>
      <vt:lpstr>What Happened</vt:lpstr>
      <vt:lpstr>How did Exactis gained access</vt:lpstr>
      <vt:lpstr>Information Stolen</vt:lpstr>
      <vt:lpstr>What Next</vt:lpstr>
      <vt:lpstr>Possible Future Attacks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2020-04-28T11:14:59Z</dcterms:created>
  <dcterms:modified xsi:type="dcterms:W3CDTF">2020-04-29T18:42:37Z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